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72" r:id="rId7"/>
    <p:sldId id="262" r:id="rId8"/>
    <p:sldId id="264" r:id="rId9"/>
    <p:sldId id="265" r:id="rId10"/>
    <p:sldId id="273" r:id="rId11"/>
    <p:sldId id="274" r:id="rId12"/>
    <p:sldId id="271" r:id="rId13"/>
    <p:sldId id="285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92" autoAdjust="0"/>
  </p:normalViewPr>
  <p:slideViewPr>
    <p:cSldViewPr>
      <p:cViewPr varScale="1">
        <p:scale>
          <a:sx n="117" d="100"/>
          <a:sy n="117" d="100"/>
        </p:scale>
        <p:origin x="1434" y="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C8EA42B-DFA3-4BE7-9CD6-C5C427D8E588}" type="datetime1">
              <a:rPr lang="ko-KR" altLang="en-US"/>
              <a:pPr lvl="0">
                <a:defRPr/>
              </a:pPr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D0BC0F4-CD24-496F-B3C0-4828384C010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Class PA </a:t>
            </a:r>
            <a:r>
              <a:rPr lang="ko-KR" altLang="en-US" dirty="0"/>
              <a:t>팀의 김용현입니다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ADS</a:t>
            </a:r>
            <a:r>
              <a:rPr lang="ko-KR" altLang="en-US" dirty="0"/>
              <a:t>를 이용하여 전력증폭기를 제작하였습니다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31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schematic</a:t>
            </a:r>
            <a:r>
              <a:rPr lang="ko-KR" altLang="en-US" dirty="0"/>
              <a:t>과 </a:t>
            </a:r>
            <a:r>
              <a:rPr lang="en-US" altLang="ko-KR" dirty="0"/>
              <a:t>layout</a:t>
            </a:r>
            <a:r>
              <a:rPr lang="ko-KR" altLang="en-US" dirty="0"/>
              <a:t>의 </a:t>
            </a:r>
            <a:r>
              <a:rPr lang="en-US" altLang="ko-KR" dirty="0"/>
              <a:t>Gain, DE, PAE</a:t>
            </a:r>
            <a:r>
              <a:rPr lang="ko-KR" altLang="en-US" dirty="0"/>
              <a:t>를 표시한 그래프입니다</a:t>
            </a:r>
            <a:r>
              <a:rPr lang="en-US" altLang="ko-KR" dirty="0"/>
              <a:t>. schematic</a:t>
            </a:r>
            <a:r>
              <a:rPr lang="ko-KR" altLang="en-US" dirty="0"/>
              <a:t>의 </a:t>
            </a:r>
            <a:r>
              <a:rPr lang="en-US" altLang="ko-KR" dirty="0"/>
              <a:t>P1dB</a:t>
            </a:r>
            <a:r>
              <a:rPr lang="ko-KR" altLang="en-US" dirty="0"/>
              <a:t>에서의 </a:t>
            </a:r>
            <a:r>
              <a:rPr lang="en-US" altLang="ko-KR" dirty="0"/>
              <a:t>DE = 42.990%,</a:t>
            </a:r>
          </a:p>
          <a:p>
            <a:r>
              <a:rPr lang="en-US" altLang="ko-KR" dirty="0"/>
              <a:t>PAE = 37.890%, Gain = 9.258dB, Max Gain = 10.338dB</a:t>
            </a:r>
            <a:r>
              <a:rPr lang="ko-KR" altLang="en-US" dirty="0"/>
              <a:t>이며 </a:t>
            </a:r>
            <a:r>
              <a:rPr lang="en-US" altLang="ko-KR" dirty="0"/>
              <a:t>23dBm</a:t>
            </a:r>
            <a:r>
              <a:rPr lang="ko-KR" altLang="en-US" dirty="0"/>
              <a:t>이 </a:t>
            </a:r>
            <a:r>
              <a:rPr lang="en-US" altLang="ko-KR" dirty="0"/>
              <a:t>P1dB</a:t>
            </a:r>
            <a:r>
              <a:rPr lang="ko-KR" altLang="en-US" dirty="0"/>
              <a:t>임을 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PAE</a:t>
            </a:r>
            <a:r>
              <a:rPr lang="ko-KR" altLang="en-US" dirty="0"/>
              <a:t>의 경우 </a:t>
            </a:r>
            <a:r>
              <a:rPr lang="en-US" altLang="ko-KR" dirty="0"/>
              <a:t>Gain</a:t>
            </a:r>
            <a:r>
              <a:rPr lang="ko-KR" altLang="en-US" dirty="0"/>
              <a:t>이 감소함에 따라 같이 감소함을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404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P1dB</a:t>
            </a:r>
            <a:r>
              <a:rPr lang="ko-KR" altLang="en-US" dirty="0"/>
              <a:t>인 </a:t>
            </a:r>
            <a:r>
              <a:rPr lang="en-US" altLang="ko-KR" dirty="0"/>
              <a:t>23dBm</a:t>
            </a:r>
            <a:r>
              <a:rPr lang="ko-KR" altLang="en-US" dirty="0"/>
              <a:t>에서의 </a:t>
            </a:r>
            <a:r>
              <a:rPr lang="en-US" altLang="ko-KR" dirty="0"/>
              <a:t>Harmonic</a:t>
            </a:r>
            <a:r>
              <a:rPr lang="ko-KR" altLang="en-US" dirty="0"/>
              <a:t>에 따른 </a:t>
            </a:r>
            <a:r>
              <a:rPr lang="en-US" altLang="ko-KR" dirty="0"/>
              <a:t>Output power </a:t>
            </a:r>
            <a:r>
              <a:rPr lang="ko-KR" altLang="en-US" dirty="0"/>
              <a:t>그래프입니다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Fundamental power</a:t>
            </a:r>
            <a:r>
              <a:rPr lang="ko-KR" altLang="en-US" dirty="0"/>
              <a:t>는 목표치인 </a:t>
            </a:r>
            <a:r>
              <a:rPr lang="en-US" altLang="ko-KR" dirty="0"/>
              <a:t>30dBm</a:t>
            </a:r>
            <a:r>
              <a:rPr lang="ko-KR" altLang="en-US" dirty="0"/>
              <a:t>을 넘긴 모습이 확인되며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2nd, 3rd harmonic</a:t>
            </a:r>
            <a:r>
              <a:rPr lang="ko-KR" altLang="en-US" dirty="0"/>
              <a:t>에서는 </a:t>
            </a:r>
            <a:r>
              <a:rPr lang="en-US" altLang="ko-KR" dirty="0"/>
              <a:t>0dbm</a:t>
            </a:r>
            <a:r>
              <a:rPr lang="ko-KR" altLang="en-US" dirty="0"/>
              <a:t>이하로 </a:t>
            </a:r>
            <a:r>
              <a:rPr lang="ko-KR" altLang="en-US" dirty="0" err="1"/>
              <a:t>나오는것으로</a:t>
            </a:r>
            <a:r>
              <a:rPr lang="ko-KR" altLang="en-US" dirty="0"/>
              <a:t> </a:t>
            </a:r>
            <a:r>
              <a:rPr lang="en-US" altLang="ko-KR" dirty="0"/>
              <a:t>Linearity</a:t>
            </a:r>
            <a:r>
              <a:rPr lang="ko-KR" altLang="en-US" dirty="0"/>
              <a:t>가 우수함을 알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93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프로젝트를 통해 </a:t>
            </a:r>
            <a:r>
              <a:rPr lang="en-US" altLang="ko-KR" dirty="0"/>
              <a:t>gain</a:t>
            </a:r>
            <a:r>
              <a:rPr lang="ko-KR" altLang="en-US" dirty="0"/>
              <a:t>이 </a:t>
            </a:r>
            <a:r>
              <a:rPr lang="en-US" altLang="ko-KR" dirty="0"/>
              <a:t>10db </a:t>
            </a:r>
            <a:r>
              <a:rPr lang="ko-KR" altLang="en-US" dirty="0"/>
              <a:t>이상이면서 높은 선형성을 가진 전력증폭기를 설계하였습니다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프로젝트를 진행하면서 시간의 부족으로 아쉬웠던 부분은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하모닉</a:t>
            </a:r>
            <a:r>
              <a:rPr lang="ko-KR" altLang="en-US" dirty="0"/>
              <a:t> 탱크를 추가하여 효율을 높이지 못한 점</a:t>
            </a:r>
            <a:r>
              <a:rPr lang="en-US" altLang="ko-KR" dirty="0"/>
              <a:t>, class B</a:t>
            </a:r>
            <a:r>
              <a:rPr lang="ko-KR" altLang="en-US" dirty="0"/>
              <a:t>에 더 가까운 </a:t>
            </a:r>
            <a:r>
              <a:rPr lang="en-US" altLang="ko-KR" dirty="0"/>
              <a:t>class AB</a:t>
            </a:r>
            <a:r>
              <a:rPr lang="ko-KR" altLang="en-US" dirty="0"/>
              <a:t>를 설계하지 못한 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quarter wave line</a:t>
            </a:r>
            <a:r>
              <a:rPr lang="ko-KR" altLang="en-US" dirty="0"/>
              <a:t>을 시도하지 못한 점 등이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66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5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 목표</a:t>
            </a:r>
            <a:r>
              <a:rPr lang="en-US" altLang="ko-KR" dirty="0"/>
              <a:t>, </a:t>
            </a:r>
            <a:r>
              <a:rPr lang="ko-KR" altLang="en-US" dirty="0"/>
              <a:t>역할 분담</a:t>
            </a:r>
            <a:r>
              <a:rPr lang="en-US" altLang="ko-KR" dirty="0"/>
              <a:t>, </a:t>
            </a:r>
            <a:r>
              <a:rPr lang="ko-KR" altLang="en-US" dirty="0"/>
              <a:t>회로 설계</a:t>
            </a:r>
            <a:r>
              <a:rPr lang="en-US" altLang="ko-KR" dirty="0"/>
              <a:t>, </a:t>
            </a:r>
            <a:r>
              <a:rPr lang="ko-KR" altLang="en-US" dirty="0"/>
              <a:t>레이아웃 설계</a:t>
            </a:r>
            <a:r>
              <a:rPr lang="en-US" altLang="ko-KR" dirty="0"/>
              <a:t>, </a:t>
            </a:r>
            <a:r>
              <a:rPr lang="ko-KR" altLang="en-US" dirty="0"/>
              <a:t>결과 순서로 발표를 진행하도록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0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프로젝트에서 주어진 문제 해결 시나리오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3GHz</a:t>
            </a:r>
            <a:r>
              <a:rPr lang="ko-KR" altLang="en-US" dirty="0"/>
              <a:t>에서 </a:t>
            </a:r>
            <a:r>
              <a:rPr lang="en-US" altLang="ko-KR" dirty="0"/>
              <a:t>30dBm </a:t>
            </a:r>
            <a:r>
              <a:rPr lang="ko-KR" altLang="en-US" dirty="0"/>
              <a:t>이상의 출력을 내는 전력증폭기를 설계하고자 하였습니다</a:t>
            </a:r>
            <a:r>
              <a:rPr lang="en-US" altLang="ko-KR" dirty="0"/>
              <a:t>. gain</a:t>
            </a:r>
            <a:r>
              <a:rPr lang="ko-KR" altLang="en-US" dirty="0"/>
              <a:t>값은 </a:t>
            </a:r>
            <a:r>
              <a:rPr lang="en-US" altLang="ko-KR" dirty="0"/>
              <a:t>10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효율은 가능한 한 높게 하는 것으로 목표를 잡았습니다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14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분담의 경우 초반 트랜지스터 사이즈와 큐포인트 선정은 함께 진행하였으나 이후 역할을 다음과 같이 분담하여 효율적인 설계를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고태식</a:t>
            </a:r>
            <a:r>
              <a:rPr lang="ko-KR" altLang="en-US" dirty="0"/>
              <a:t> 팀원은 </a:t>
            </a:r>
            <a:r>
              <a:rPr lang="ko-KR" altLang="en-US" dirty="0" err="1"/>
              <a:t>로드풀</a:t>
            </a:r>
            <a:r>
              <a:rPr lang="ko-KR" altLang="en-US" dirty="0"/>
              <a:t> 시뮬레이션</a:t>
            </a:r>
            <a:r>
              <a:rPr lang="en-US" altLang="ko-KR" dirty="0"/>
              <a:t>, input matching network</a:t>
            </a:r>
            <a:r>
              <a:rPr lang="ko-KR" altLang="en-US" dirty="0"/>
              <a:t>설계와 전반적인 </a:t>
            </a:r>
            <a:r>
              <a:rPr lang="en-US" altLang="ko-KR" dirty="0"/>
              <a:t>schematic design</a:t>
            </a:r>
            <a:r>
              <a:rPr lang="ko-KR" altLang="en-US" dirty="0"/>
              <a:t>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김용현 팀원은 </a:t>
            </a:r>
            <a:r>
              <a:rPr lang="en-US" altLang="ko-KR" dirty="0"/>
              <a:t>output matching network, quarter wave line </a:t>
            </a:r>
            <a:r>
              <a:rPr lang="ko-KR" altLang="en-US" dirty="0"/>
              <a:t>설계와 전반적인 </a:t>
            </a:r>
            <a:r>
              <a:rPr lang="en-US" altLang="ko-KR" dirty="0"/>
              <a:t>lay out design</a:t>
            </a:r>
            <a:r>
              <a:rPr lang="ko-KR" altLang="en-US" dirty="0"/>
              <a:t>을 맡았습니다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8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dc-iv </a:t>
            </a:r>
            <a:r>
              <a:rPr lang="ko-KR" altLang="en-US" dirty="0"/>
              <a:t>커브를 확인하여 </a:t>
            </a:r>
            <a:r>
              <a:rPr lang="en-US" altLang="ko-KR" dirty="0"/>
              <a:t>drain bias</a:t>
            </a:r>
            <a:r>
              <a:rPr lang="ko-KR" altLang="en-US" dirty="0"/>
              <a:t>는 </a:t>
            </a:r>
            <a:r>
              <a:rPr lang="en-US" altLang="ko-KR" dirty="0"/>
              <a:t>6V, gate bias</a:t>
            </a:r>
            <a:r>
              <a:rPr lang="ko-KR" altLang="en-US" dirty="0"/>
              <a:t>는 </a:t>
            </a:r>
            <a:r>
              <a:rPr lang="en-US" altLang="ko-KR" dirty="0"/>
              <a:t>-1.4V</a:t>
            </a:r>
            <a:r>
              <a:rPr lang="ko-KR" altLang="en-US" dirty="0"/>
              <a:t>로 설정하고 선형성을 위해 </a:t>
            </a:r>
            <a:r>
              <a:rPr lang="en-US" altLang="ko-KR" dirty="0"/>
              <a:t>class AB</a:t>
            </a:r>
            <a:r>
              <a:rPr lang="ko-KR" altLang="en-US" dirty="0"/>
              <a:t>로 큐포인트를 선정하였습니다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1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로드풀</a:t>
            </a:r>
            <a:r>
              <a:rPr lang="ko-KR" altLang="en-US" dirty="0"/>
              <a:t> 시뮬레이션을 통해 목표한 값을 얻을 수 있는 </a:t>
            </a:r>
            <a:r>
              <a:rPr lang="ko-KR" altLang="en-US" dirty="0" err="1"/>
              <a:t>트렌지스터</a:t>
            </a:r>
            <a:r>
              <a:rPr lang="ko-KR" altLang="en-US" dirty="0"/>
              <a:t> 사이즈를 찾고자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시뮬레이션 결과</a:t>
            </a:r>
            <a:r>
              <a:rPr lang="en-US" altLang="ko-KR" dirty="0"/>
              <a:t>, </a:t>
            </a:r>
            <a:r>
              <a:rPr lang="ko-KR" altLang="en-US" dirty="0"/>
              <a:t>사이즈가 </a:t>
            </a:r>
            <a:r>
              <a:rPr lang="en-US" altLang="ko-KR" dirty="0"/>
              <a:t>30</a:t>
            </a:r>
            <a:r>
              <a:rPr lang="ko-KR" altLang="en-US" dirty="0" err="1"/>
              <a:t>일때</a:t>
            </a:r>
            <a:r>
              <a:rPr lang="ko-KR" altLang="en-US" dirty="0"/>
              <a:t> 출력이 </a:t>
            </a:r>
            <a:r>
              <a:rPr lang="en-US" altLang="ko-KR" dirty="0"/>
              <a:t>30dbm </a:t>
            </a:r>
            <a:r>
              <a:rPr lang="ko-KR" altLang="en-US" dirty="0"/>
              <a:t>이상이 나오는 것을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로드풀을 통해 </a:t>
            </a:r>
            <a:r>
              <a:rPr lang="en-US" altLang="ko-KR" dirty="0"/>
              <a:t>output impedance</a:t>
            </a:r>
            <a:r>
              <a:rPr lang="ko-KR" altLang="en-US" dirty="0"/>
              <a:t>와 </a:t>
            </a:r>
            <a:r>
              <a:rPr lang="en-US" altLang="ko-KR" dirty="0"/>
              <a:t>input impedance </a:t>
            </a:r>
            <a:r>
              <a:rPr lang="ko-KR" altLang="en-US" dirty="0" err="1"/>
              <a:t>목표값을</a:t>
            </a:r>
            <a:r>
              <a:rPr lang="ko-KR" altLang="en-US" dirty="0"/>
              <a:t> 찾을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48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정해진 트랜지스터 사이즈</a:t>
            </a:r>
            <a:r>
              <a:rPr lang="en-US" altLang="ko-KR" dirty="0"/>
              <a:t>, input impedance </a:t>
            </a:r>
            <a:r>
              <a:rPr lang="ko-KR" altLang="en-US" dirty="0" err="1"/>
              <a:t>매칭과</a:t>
            </a:r>
            <a:r>
              <a:rPr lang="ko-KR" altLang="en-US" dirty="0"/>
              <a:t> </a:t>
            </a:r>
            <a:r>
              <a:rPr lang="en-US" altLang="ko-KR" dirty="0"/>
              <a:t>output impedance </a:t>
            </a:r>
            <a:r>
              <a:rPr lang="ko-KR" altLang="en-US" dirty="0"/>
              <a:t>매칭에 맞추어 회로를 설계하였습니다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input </a:t>
            </a:r>
            <a:r>
              <a:rPr lang="ko-KR" altLang="en-US" dirty="0" err="1"/>
              <a:t>매칭과</a:t>
            </a:r>
            <a:r>
              <a:rPr lang="ko-KR" altLang="en-US" dirty="0"/>
              <a:t> </a:t>
            </a:r>
            <a:r>
              <a:rPr lang="en-US" altLang="ko-KR" dirty="0"/>
              <a:t>output </a:t>
            </a:r>
            <a:r>
              <a:rPr lang="ko-KR" altLang="en-US" dirty="0" err="1"/>
              <a:t>매칭은</a:t>
            </a:r>
            <a:r>
              <a:rPr lang="ko-KR" altLang="en-US" dirty="0"/>
              <a:t> </a:t>
            </a:r>
            <a:r>
              <a:rPr lang="ko-KR" altLang="en-US" dirty="0" err="1"/>
              <a:t>무라타</a:t>
            </a:r>
            <a:r>
              <a:rPr lang="ko-KR" altLang="en-US" dirty="0"/>
              <a:t> 소자로 구성하였으며</a:t>
            </a:r>
            <a:r>
              <a:rPr lang="en-US" altLang="ko-KR" dirty="0"/>
              <a:t>, </a:t>
            </a:r>
            <a:r>
              <a:rPr lang="ko-KR" altLang="en-US" dirty="0"/>
              <a:t>스미스 차트를 활용하여 진행하였습니다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quarter wave </a:t>
            </a:r>
            <a:r>
              <a:rPr lang="ko-KR" altLang="en-US" dirty="0"/>
              <a:t>라인의 경우 </a:t>
            </a:r>
            <a:r>
              <a:rPr lang="en-US" altLang="ko-KR" dirty="0"/>
              <a:t>second </a:t>
            </a:r>
            <a:r>
              <a:rPr lang="ko-KR" altLang="en-US" dirty="0" err="1"/>
              <a:t>하모닉인</a:t>
            </a:r>
            <a:r>
              <a:rPr lang="ko-KR" altLang="en-US" dirty="0"/>
              <a:t> </a:t>
            </a:r>
            <a:r>
              <a:rPr lang="en-US" altLang="ko-KR" dirty="0"/>
              <a:t>6GHzd </a:t>
            </a:r>
            <a:r>
              <a:rPr lang="ko-KR" altLang="en-US" dirty="0"/>
              <a:t>신호의 파장의 </a:t>
            </a:r>
            <a:r>
              <a:rPr lang="en-US" altLang="ko-KR" dirty="0"/>
              <a:t>4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인 길이를 책정하였으며 </a:t>
            </a:r>
            <a:r>
              <a:rPr lang="en-US" altLang="ko-KR" dirty="0"/>
              <a:t>6GHz </a:t>
            </a:r>
            <a:r>
              <a:rPr lang="ko-KR" altLang="en-US" dirty="0"/>
              <a:t>신호가 </a:t>
            </a:r>
            <a:r>
              <a:rPr lang="en-US" altLang="ko-KR" dirty="0"/>
              <a:t>bias</a:t>
            </a:r>
            <a:r>
              <a:rPr lang="ko-KR" altLang="en-US" dirty="0"/>
              <a:t>에 영향을 주지 않게 하기 위해 </a:t>
            </a:r>
            <a:r>
              <a:rPr lang="en-US" altLang="ko-KR" dirty="0"/>
              <a:t>bypass cap</a:t>
            </a:r>
            <a:r>
              <a:rPr lang="ko-KR" altLang="en-US" dirty="0"/>
              <a:t>을 배치하였습니다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DC block </a:t>
            </a:r>
            <a:r>
              <a:rPr lang="ko-KR" altLang="en-US" dirty="0"/>
              <a:t>및 </a:t>
            </a:r>
            <a:r>
              <a:rPr lang="en-US" altLang="ko-KR" dirty="0"/>
              <a:t>dc feed </a:t>
            </a:r>
            <a:r>
              <a:rPr lang="ko-KR" altLang="en-US" dirty="0"/>
              <a:t>또한 </a:t>
            </a:r>
            <a:r>
              <a:rPr lang="ko-KR" altLang="en-US" dirty="0" err="1"/>
              <a:t>무라타</a:t>
            </a:r>
            <a:r>
              <a:rPr lang="ko-KR" altLang="en-US" dirty="0"/>
              <a:t> 소자로 교체하여 회로를 구성했습니다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89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en-US" altLang="ko-KR" dirty="0"/>
              <a:t>schematic</a:t>
            </a:r>
            <a:r>
              <a:rPr lang="ko-KR" altLang="en-US" dirty="0"/>
              <a:t>을 </a:t>
            </a:r>
            <a:r>
              <a:rPr lang="en-US" altLang="ko-KR" dirty="0"/>
              <a:t>layout</a:t>
            </a:r>
            <a:r>
              <a:rPr lang="ko-KR" altLang="en-US" dirty="0"/>
              <a:t>으로 제작하였습니다</a:t>
            </a:r>
            <a:r>
              <a:rPr lang="en-US" altLang="ko-KR" dirty="0"/>
              <a:t>. </a:t>
            </a:r>
            <a:r>
              <a:rPr lang="ko-KR" altLang="en-US" dirty="0"/>
              <a:t>트랜지스터 공간을 중심으로 </a:t>
            </a:r>
            <a:r>
              <a:rPr lang="en-US" altLang="ko-KR" dirty="0"/>
              <a:t>input, output </a:t>
            </a:r>
            <a:r>
              <a:rPr lang="ko-KR" altLang="en-US" dirty="0"/>
              <a:t>포트와 임피던스 매칭 네트워크가 양옆으로 구성되어 있으며 </a:t>
            </a:r>
            <a:r>
              <a:rPr lang="en-US" altLang="ko-KR" dirty="0"/>
              <a:t>quarter wave line</a:t>
            </a:r>
            <a:r>
              <a:rPr lang="ko-KR" altLang="en-US" dirty="0"/>
              <a:t>은 간섭을 피하고자 간격을 가지도록 설계하였으며 남는 공간을 최소화 하도록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소자가 들어갈 위치에는 홈을 파서 구분할 수 있도록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완성된 </a:t>
            </a:r>
            <a:r>
              <a:rPr lang="en-US" altLang="ko-KR" dirty="0"/>
              <a:t>layout</a:t>
            </a:r>
            <a:r>
              <a:rPr lang="ko-KR" altLang="en-US" dirty="0"/>
              <a:t>의 사이즈는 가로 </a:t>
            </a:r>
            <a:r>
              <a:rPr lang="en-US" altLang="ko-KR" dirty="0"/>
              <a:t>19.42mm, </a:t>
            </a:r>
            <a:r>
              <a:rPr lang="ko-KR" altLang="en-US" dirty="0"/>
              <a:t>세로 </a:t>
            </a:r>
            <a:r>
              <a:rPr lang="en-US" altLang="ko-KR" dirty="0"/>
              <a:t>5.38mm</a:t>
            </a:r>
            <a:r>
              <a:rPr lang="ko-KR" altLang="en-US" dirty="0"/>
              <a:t>이었습니다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16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schematic</a:t>
            </a:r>
            <a:r>
              <a:rPr lang="ko-KR" altLang="en-US" dirty="0"/>
              <a:t>과 </a:t>
            </a:r>
            <a:r>
              <a:rPr lang="en-US" altLang="ko-KR" dirty="0" err="1"/>
              <a:t>em</a:t>
            </a:r>
            <a:r>
              <a:rPr lang="ko-KR" altLang="en-US" dirty="0"/>
              <a:t>의 결과를 비교한 모습입니다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3GHz</a:t>
            </a:r>
            <a:r>
              <a:rPr lang="ko-KR" altLang="en-US" dirty="0"/>
              <a:t>에서 </a:t>
            </a:r>
            <a:r>
              <a:rPr lang="en-US" altLang="ko-KR" dirty="0"/>
              <a:t>input impedance </a:t>
            </a:r>
            <a:r>
              <a:rPr lang="ko-KR" altLang="en-US" dirty="0"/>
              <a:t>매칭</a:t>
            </a:r>
            <a:r>
              <a:rPr lang="en-US" altLang="ko-KR" dirty="0"/>
              <a:t>, isolation, </a:t>
            </a:r>
            <a:r>
              <a:rPr lang="en-US" altLang="ko-KR" dirty="0" err="1"/>
              <a:t>gian</a:t>
            </a:r>
            <a:r>
              <a:rPr lang="ko-KR" altLang="en-US" dirty="0"/>
              <a:t>이 잘 구성되었음을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power match</a:t>
            </a:r>
            <a:r>
              <a:rPr lang="ko-KR" altLang="en-US" dirty="0"/>
              <a:t>을 통해 구성한 </a:t>
            </a:r>
            <a:r>
              <a:rPr lang="en-US" altLang="ko-KR" dirty="0"/>
              <a:t>output impedance matching</a:t>
            </a:r>
            <a:r>
              <a:rPr lang="ko-KR" altLang="en-US" dirty="0"/>
              <a:t>에서는 좋을 값을 얻기 어려웠습니다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0BC0F4-CD24-496F-B3C0-4828384C0107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3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2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8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9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7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2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4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7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1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5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D8B3-29BE-41C9-8E49-D64F47D440D4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0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10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7.png"/><Relationship Id="rId5" Type="http://schemas.openxmlformats.org/officeDocument/2006/relationships/image" Target="../media/image25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hyperlink" Target="http://www.ktword.co.kr/test/view/view.php?m_temp1=5142" TargetMode="External"/><Relationship Id="rId5" Type="http://schemas.openxmlformats.org/officeDocument/2006/relationships/hyperlink" Target="http://www.rfdh.com/" TargetMode="Externa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0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7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990" y="1628800"/>
            <a:ext cx="8514464" cy="144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700" spc="-10" dirty="0">
                <a:solidFill>
                  <a:srgbClr val="004C86"/>
                </a:solidFill>
              </a:rPr>
              <a:t> </a:t>
            </a:r>
            <a:r>
              <a:rPr lang="ko-KR" altLang="en-US" sz="2400" spc="-10" dirty="0">
                <a:solidFill>
                  <a:srgbClr val="004C86"/>
                </a:solidFill>
              </a:rPr>
              <a:t>아날로그응용회로 </a:t>
            </a:r>
            <a:r>
              <a:rPr lang="en-US" altLang="ko-KR" sz="2400" spc="-10" dirty="0">
                <a:solidFill>
                  <a:srgbClr val="004C86"/>
                </a:solidFill>
              </a:rPr>
              <a:t>Term Project</a:t>
            </a:r>
          </a:p>
          <a:p>
            <a:pPr>
              <a:lnSpc>
                <a:spcPts val="3600"/>
              </a:lnSpc>
            </a:pPr>
            <a:r>
              <a:rPr lang="ko-KR" altLang="en-US" sz="2800" b="1" spc="-10" dirty="0">
                <a:solidFill>
                  <a:srgbClr val="004C86"/>
                </a:solidFill>
              </a:rPr>
              <a:t>무선 네트워크 기술의 발전에 맞춘 </a:t>
            </a:r>
            <a:endParaRPr lang="en-US" altLang="ko-KR" sz="2800" b="1" spc="-10" dirty="0">
              <a:solidFill>
                <a:srgbClr val="004C86"/>
              </a:solidFill>
            </a:endParaRPr>
          </a:p>
          <a:p>
            <a:pPr>
              <a:lnSpc>
                <a:spcPts val="3600"/>
              </a:lnSpc>
            </a:pPr>
            <a:r>
              <a:rPr lang="ko-KR" altLang="en-US" sz="2800" b="1" spc="-10" dirty="0">
                <a:solidFill>
                  <a:srgbClr val="004C86"/>
                </a:solidFill>
              </a:rPr>
              <a:t>아날로그 회로 성능 향상 방안 제안</a:t>
            </a:r>
            <a:endParaRPr lang="en-US" altLang="ko-KR" sz="2800" b="1" spc="-10" dirty="0">
              <a:solidFill>
                <a:srgbClr val="004C8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990" y="3131676"/>
            <a:ext cx="365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20" dirty="0">
                <a:solidFill>
                  <a:srgbClr val="004C86"/>
                </a:solidFill>
              </a:rPr>
              <a:t>고태식 김용현</a:t>
            </a:r>
          </a:p>
        </p:txBody>
      </p:sp>
      <p:pic>
        <p:nvPicPr>
          <p:cNvPr id="15" name="비디오 14">
            <a:hlinkClick r:id="" action="ppaction://media"/>
            <a:extLst>
              <a:ext uri="{FF2B5EF4-FFF2-40B4-BE49-F238E27FC236}">
                <a16:creationId xmlns:a16="http://schemas.microsoft.com/office/drawing/2014/main" id="{BD7ED761-6A7F-BC49-CB67-07C184AA9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060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6"/>
    </mc:Choice>
    <mc:Fallback>
      <p:transition spd="slow" advTm="6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FC231-8066-4583-96B7-11782EC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fld id="{1E33FF7C-8566-45B7-B9A1-9079E74E4723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7578E-5993-9BFA-A0BF-11AE2734081C}"/>
              </a:ext>
            </a:extLst>
          </p:cNvPr>
          <p:cNvSpPr txBox="1"/>
          <p:nvPr/>
        </p:nvSpPr>
        <p:spPr>
          <a:xfrm>
            <a:off x="561600" y="557098"/>
            <a:ext cx="30022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 dirty="0">
                <a:solidFill>
                  <a:srgbClr val="004C86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A09CE-30EE-DF4B-2051-6BBF637A9B3C}"/>
              </a:ext>
            </a:extLst>
          </p:cNvPr>
          <p:cNvSpPr txBox="1"/>
          <p:nvPr/>
        </p:nvSpPr>
        <p:spPr>
          <a:xfrm>
            <a:off x="2205324" y="535892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Schematic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39D01-FDA1-1237-9DC2-1967EEC9086E}"/>
              </a:ext>
            </a:extLst>
          </p:cNvPr>
          <p:cNvSpPr txBox="1"/>
          <p:nvPr/>
        </p:nvSpPr>
        <p:spPr>
          <a:xfrm>
            <a:off x="6491453" y="544522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65209F-8E2E-40AE-85F9-8100732759EC}"/>
                  </a:ext>
                </a:extLst>
              </p:cNvPr>
              <p:cNvSpPr txBox="1"/>
              <p:nvPr/>
            </p:nvSpPr>
            <p:spPr>
              <a:xfrm>
                <a:off x="986590" y="1282559"/>
                <a:ext cx="2577298" cy="661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:r>
                  <a:rPr lang="en-US" altLang="ko-KR" sz="160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•  Large signal data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US" altLang="ko-KR" sz="160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- Pout, Gain, DE, PAE,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8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pc="-8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pc="-8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600" b="0" i="1" spc="-8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</m:oMath>
                </a14:m>
                <a:endParaRPr lang="en-US" altLang="ko-KR" sz="1600" spc="-8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65209F-8E2E-40AE-85F9-810073275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90" y="1282559"/>
                <a:ext cx="2577298" cy="661720"/>
              </a:xfrm>
              <a:prstGeom prst="rect">
                <a:avLst/>
              </a:prstGeom>
              <a:blipFill>
                <a:blip r:embed="rId6"/>
                <a:stretch>
                  <a:fillRect l="-1418" t="-2752" b="-10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">
            <a:extLst>
              <a:ext uri="{FF2B5EF4-FFF2-40B4-BE49-F238E27FC236}">
                <a16:creationId xmlns:a16="http://schemas.microsoft.com/office/drawing/2014/main" id="{8FF66BB3-5536-6756-797F-6B799E663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590" y="2001995"/>
            <a:ext cx="3681720" cy="322566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4F335CFA-1FDF-0622-54AE-1FADFBEBC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884" y="2070848"/>
            <a:ext cx="3681720" cy="31583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비디오 7">
            <a:hlinkClick r:id="" action="ppaction://media"/>
            <a:extLst>
              <a:ext uri="{FF2B5EF4-FFF2-40B4-BE49-F238E27FC236}">
                <a16:creationId xmlns:a16="http://schemas.microsoft.com/office/drawing/2014/main" id="{BE003449-829C-0128-08B2-4993122501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079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80"/>
    </mc:Choice>
    <mc:Fallback>
      <p:transition spd="slow" advTm="26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FC231-8066-4583-96B7-11782EC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fld id="{1E33FF7C-8566-45B7-B9A1-9079E74E4723}" type="slidenum">
              <a:rPr lang="ko-KR" altLang="en-US" smtClean="0"/>
              <a:t>11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5209F-8E2E-40AE-85F9-8100732759EC}"/>
                  </a:ext>
                </a:extLst>
              </p:cNvPr>
              <p:cNvSpPr txBox="1"/>
              <p:nvPr/>
            </p:nvSpPr>
            <p:spPr>
              <a:xfrm>
                <a:off x="827584" y="1049541"/>
                <a:ext cx="6912768" cy="682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:r>
                  <a:rPr lang="en-US" altLang="ko-KR" sz="160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•  Large signal data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US" altLang="ko-KR" sz="160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- Fundamental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pc="-8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pc="-8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pc="-8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US" altLang="ko-KR" sz="160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pc="-8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pc="-8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ko-KR" sz="1600" b="0" i="1" spc="-8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𝑟𝑑</m:t>
                        </m:r>
                      </m:sup>
                    </m:sSup>
                  </m:oMath>
                </a14:m>
                <a:r>
                  <a:rPr lang="en-US" altLang="ko-KR" sz="160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harmonic power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5209F-8E2E-40AE-85F9-810073275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049541"/>
                <a:ext cx="6912768" cy="682816"/>
              </a:xfrm>
              <a:prstGeom prst="rect">
                <a:avLst/>
              </a:prstGeom>
              <a:blipFill>
                <a:blip r:embed="rId6"/>
                <a:stretch>
                  <a:fillRect l="-529" t="-2679" b="-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C4E333-3F60-CBCE-9414-4AA7A98E2A6A}"/>
              </a:ext>
            </a:extLst>
          </p:cNvPr>
          <p:cNvSpPr txBox="1"/>
          <p:nvPr/>
        </p:nvSpPr>
        <p:spPr>
          <a:xfrm>
            <a:off x="561600" y="557098"/>
            <a:ext cx="7322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 dirty="0">
                <a:solidFill>
                  <a:srgbClr val="004C86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875B8-C75E-D255-E297-F9260C4F75DE}"/>
              </a:ext>
            </a:extLst>
          </p:cNvPr>
          <p:cNvSpPr txBox="1"/>
          <p:nvPr/>
        </p:nvSpPr>
        <p:spPr>
          <a:xfrm>
            <a:off x="2087559" y="5099331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Schematic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2F925-7B6B-6F1D-E273-B089D179A546}"/>
              </a:ext>
            </a:extLst>
          </p:cNvPr>
          <p:cNvSpPr txBox="1"/>
          <p:nvPr/>
        </p:nvSpPr>
        <p:spPr>
          <a:xfrm>
            <a:off x="6876256" y="5099331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EM</a:t>
            </a:r>
            <a:endParaRPr lang="ko-KR" altLang="en-US" dirty="0"/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1622D9BB-0CE0-EA92-1EB5-F9CBEF24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38" y="1916832"/>
            <a:ext cx="4300694" cy="317642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AA59186B-5FDE-7844-AADF-11AFE739C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984" y="2029129"/>
            <a:ext cx="4156678" cy="3056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비디오 7">
            <a:hlinkClick r:id="" action="ppaction://media"/>
            <a:extLst>
              <a:ext uri="{FF2B5EF4-FFF2-40B4-BE49-F238E27FC236}">
                <a16:creationId xmlns:a16="http://schemas.microsoft.com/office/drawing/2014/main" id="{6B82BA4B-8307-5B64-DF9C-8473F820B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557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56"/>
    </mc:Choice>
    <mc:Fallback>
      <p:transition spd="slow" advTm="16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1600" y="404664"/>
            <a:ext cx="73227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80">
                <a:solidFill>
                  <a:srgbClr val="004C86"/>
                </a:solidFill>
              </a:rPr>
              <a:t>Self examination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88224" y="6206223"/>
            <a:ext cx="2133600" cy="365125"/>
          </a:xfrm>
        </p:spPr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5397" y="3424323"/>
            <a:ext cx="7322768" cy="48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80">
                <a:solidFill>
                  <a:srgbClr val="004C86"/>
                </a:solidFill>
              </a:rPr>
              <a:t>Further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009" y="1124744"/>
                <a:ext cx="8435981" cy="268562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lvl="0" indent="0" algn="just" defTabSz="58846888" rtl="0" eaLnBrk="1" latinLnBrk="1" hangingPunct="1">
                  <a:lnSpc>
                    <a:spcPct val="100000"/>
                  </a:lnSpc>
                  <a:spcBef>
                    <a:spcPct val="600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• </a:t>
                </a:r>
                <a:r>
                  <a:rPr kumimoji="1" lang="en-US" altLang="ko-KR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Gain : linear Gain</a:t>
                </a:r>
                <a:r>
                  <a:rPr kumimoji="1" lang="ko-KR" altLang="en-US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이 </a:t>
                </a:r>
                <a:r>
                  <a:rPr kumimoji="1" lang="en-US" altLang="ko-KR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10dB </a:t>
                </a:r>
                <a:r>
                  <a:rPr kumimoji="1" lang="ko-KR" altLang="en-US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이상으로 나왔으며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  <m:t>1</m:t>
                        </m:r>
                        <m:r>
                          <a:rPr kumimoji="1" lang="en-US" altLang="ko-KR" i="1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  <m:t>𝑑𝐵</m:t>
                        </m:r>
                      </m:sub>
                    </m:sSub>
                    <m:r>
                      <a:rPr kumimoji="1" lang="ko-KR" altLang="en-US" i="1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pitchFamily="18" charset="0"/>
                        <a:ea typeface="맑은 고딕"/>
                      </a:rPr>
                      <m:t>에</m:t>
                    </m:r>
                  </m:oMath>
                </a14:m>
                <a:r>
                  <a:rPr kumimoji="1" lang="ko-KR" altLang="en-US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서 </a:t>
                </a:r>
                <a:r>
                  <a:rPr kumimoji="1" lang="en-US" altLang="ko-KR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Gain</a:t>
                </a:r>
                <a:r>
                  <a:rPr kumimoji="1" lang="ko-KR" altLang="en-US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은 </a:t>
                </a:r>
                <a:r>
                  <a:rPr kumimoji="1" lang="en-US" altLang="ko-KR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1dB </a:t>
                </a:r>
                <a:r>
                  <a:rPr kumimoji="1" lang="ko-KR" altLang="en-US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줄어든 모습을 확인할 수 있었습니다</a:t>
                </a:r>
                <a:r>
                  <a:rPr kumimoji="1" lang="en-US" altLang="ko-KR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.</a:t>
                </a:r>
              </a:p>
              <a:p>
                <a:pPr marL="0" lvl="0" indent="0" algn="just" defTabSz="58846888" rtl="0" eaLnBrk="1" latinLnBrk="1" hangingPunct="1">
                  <a:lnSpc>
                    <a:spcPct val="100000"/>
                  </a:lnSpc>
                  <a:spcBef>
                    <a:spcPct val="6000"/>
                  </a:spcBef>
                  <a:spcAft>
                    <a:spcPct val="0"/>
                  </a:spcAft>
                  <a:buNone/>
                  <a:defRPr/>
                </a:pPr>
                <a:endParaRPr kumimoji="1" lang="en-US" altLang="ko-KR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  <a:p>
                <a:pPr marL="0" lvl="0" indent="0" algn="just" defTabSz="58846888" rtl="0" eaLnBrk="1" latinLnBrk="1" hangingPunct="1">
                  <a:lnSpc>
                    <a:spcPct val="100000"/>
                  </a:lnSpc>
                  <a:spcBef>
                    <a:spcPct val="600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• </a:t>
                </a:r>
                <a:r>
                  <a:rPr kumimoji="1" lang="en-US" altLang="ko-KR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Linearity : Class-AB</a:t>
                </a:r>
                <a:r>
                  <a:rPr kumimoji="1" lang="ko-KR" altLang="en-US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로 설계하여 높은 선형성을 유지할 수 있었습니다</a:t>
                </a:r>
                <a:r>
                  <a:rPr kumimoji="1" lang="en-US" altLang="ko-KR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.</a:t>
                </a:r>
              </a:p>
              <a:p>
                <a:pPr marL="0" lvl="0" indent="0" algn="just" defTabSz="58846888" rtl="0" eaLnBrk="1" latinLnBrk="1" hangingPunct="1">
                  <a:lnSpc>
                    <a:spcPct val="100000"/>
                  </a:lnSpc>
                  <a:spcBef>
                    <a:spcPct val="6000"/>
                  </a:spcBef>
                  <a:spcAft>
                    <a:spcPct val="0"/>
                  </a:spcAft>
                  <a:buNone/>
                  <a:defRPr/>
                </a:pPr>
                <a:endParaRPr kumimoji="1" lang="en-US" altLang="ko-KR" b="0" i="0" baseline="0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  <a:p>
                <a:pPr lvl="0" algn="just" defTabSz="58846888">
                  <a:spcBef>
                    <a:spcPct val="6000"/>
                  </a:spcBef>
                  <a:spcAft>
                    <a:spcPct val="0"/>
                  </a:spcAft>
                  <a:defRPr/>
                </a:pPr>
                <a:r>
                  <a:rPr kumimoji="1" lang="ko-KR" altLang="en-US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•</a:t>
                </a:r>
                <a:r>
                  <a:rPr kumimoji="1" lang="en-US" altLang="ko-KR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baseline="0" smtClean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</m:ctrlPr>
                      </m:sSubPr>
                      <m:e>
                        <m:r>
                          <a:rPr kumimoji="1" lang="en-US" altLang="ko-KR" b="0" i="1" baseline="0" smtClean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baseline="0" smtClean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1" lang="en-US" altLang="ko-KR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  <m:t>1</m:t>
                        </m:r>
                        <m:r>
                          <a:rPr kumimoji="1" lang="en-US" altLang="ko-KR" i="1">
                            <a:solidFill>
                              <a:srgbClr val="000000">
                                <a:alpha val="100000"/>
                              </a:srgbClr>
                            </a:solidFill>
                            <a:latin typeface="Cambria Math" panose="02040503050406030204" pitchFamily="18" charset="0"/>
                            <a:ea typeface="맑은 고딕"/>
                          </a:rPr>
                          <m:t>𝑑𝐵</m:t>
                        </m:r>
                      </m:sub>
                    </m:sSub>
                  </m:oMath>
                </a14:m>
                <a:r>
                  <a:rPr kumimoji="1" lang="ko-KR" altLang="en-US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에서 </a:t>
                </a:r>
                <a:r>
                  <a:rPr kumimoji="1" lang="en-US" altLang="ko-KR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32.258dBm </a:t>
                </a:r>
                <a:r>
                  <a:rPr kumimoji="1" lang="ko-KR" altLang="en-US" b="0" i="0" baseline="0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나오므로 목표치를 달성함을 알 수 </a:t>
                </a:r>
                <a:r>
                  <a:rPr kumimoji="1" lang="ko-KR" altLang="en-US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있었습니다</a:t>
                </a:r>
                <a:r>
                  <a:rPr kumimoji="1" lang="en-US" altLang="ko-KR" dirty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.</a:t>
                </a:r>
                <a:endParaRPr kumimoji="1" lang="en-US" altLang="ko-KR" b="0" i="0" baseline="0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9" y="1124744"/>
                <a:ext cx="8435981" cy="2685623"/>
              </a:xfrm>
              <a:prstGeom prst="rect">
                <a:avLst/>
              </a:prstGeom>
              <a:blipFill>
                <a:blip r:embed="rId5"/>
                <a:stretch>
                  <a:fillRect l="-578" t="-1136" r="-650"/>
                </a:stretch>
              </a:blipFill>
              <a:ln w="9525" cap="flat" cmpd="sng" algn="ctr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54009" y="4038004"/>
            <a:ext cx="8435981" cy="23173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• 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Harmonic Tank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를 설계해서 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harmonic 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성분을 더 줄였다면 더 높은 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PAE 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값을 가진 전력 증폭기 설계할 수 있었을 것 같습니다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</a:p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buNone/>
              <a:defRPr/>
            </a:pPr>
            <a:r>
              <a:rPr kumimoji="1" lang="ko-KR" altLang="en-US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• </a:t>
            </a: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Class AB </a:t>
            </a:r>
            <a:r>
              <a:rPr kumimoji="1" lang="ko-KR" altLang="en-US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중간에 </a:t>
            </a: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Q-point</a:t>
            </a:r>
            <a:r>
              <a:rPr kumimoji="1" lang="ko-KR" altLang="en-US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를 선정하였지만</a:t>
            </a: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, class B</a:t>
            </a:r>
            <a:r>
              <a:rPr kumimoji="1" lang="ko-KR" altLang="en-US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에 더 가까운 </a:t>
            </a: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Q-point</a:t>
            </a:r>
            <a:r>
              <a:rPr kumimoji="1" lang="ko-KR" altLang="en-US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를 선정했으면 더 효율이 좋은 전력 증폭기 설계할 수 있었을 것입니다</a:t>
            </a: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</a:t>
            </a:r>
          </a:p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buNone/>
              <a:defRPr/>
            </a:pPr>
            <a:endParaRPr kumimoji="1" lang="ko-KR" altLang="en-US" b="0" i="0" baseline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• 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 panose="020B0503020000020004" pitchFamily="50" charset="-127"/>
              </a:rPr>
              <a:t>시간이 부족하여 다양한 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 panose="020B0503020000020004" pitchFamily="50" charset="-127"/>
              </a:rPr>
              <a:t>quarter wave line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 panose="020B0503020000020004" pitchFamily="50" charset="-127"/>
              </a:rPr>
              <a:t>을 시도하지 못한 것이 아쉽습니다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1" lang="en-US" altLang="ko-KR" sz="1800" b="0" i="0" baseline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0" name="비디오 9">
            <a:hlinkClick r:id="" action="ppaction://media"/>
            <a:extLst>
              <a:ext uri="{FF2B5EF4-FFF2-40B4-BE49-F238E27FC236}">
                <a16:creationId xmlns:a16="http://schemas.microsoft.com/office/drawing/2014/main" id="{3B77B869-BC27-F368-6E3B-EE0A00C54D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</p:cSld>
  <p:clrMapOvr>
    <a:masterClrMapping/>
  </p:clrMapOvr>
  <p:transition advTm="238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1600" y="404664"/>
            <a:ext cx="73227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80" dirty="0">
                <a:solidFill>
                  <a:srgbClr val="004C86"/>
                </a:solidFill>
              </a:rPr>
              <a:t>References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4009" y="1412776"/>
            <a:ext cx="8435981" cy="26856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defRPr/>
            </a:pP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[1] </a:t>
            </a: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hlinkClick r:id="rId5"/>
              </a:rPr>
              <a:t>http://www.rfdh.com/</a:t>
            </a:r>
            <a:endParaRPr kumimoji="1" lang="en-US" altLang="ko-KR" b="0" i="0" baseline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342900" lvl="0" indent="-34290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buAutoNum type="arabicPeriod"/>
              <a:defRPr/>
            </a:pPr>
            <a:endParaRPr kumimoji="1" lang="en-US" altLang="ko-KR" b="0" i="0" baseline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defRPr/>
            </a:pP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[2] RF Power Amplifiers for Wireless Communications 2nd, Steve C. Cripps</a:t>
            </a:r>
          </a:p>
          <a:p>
            <a:pPr lvl="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defRPr/>
            </a:pPr>
            <a:endParaRPr kumimoji="1" lang="en-US" altLang="ko-KR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defRPr/>
            </a:pP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[3] </a:t>
            </a:r>
            <a:r>
              <a:rPr kumimoji="1" lang="en-US" altLang="ko-KR" b="0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hlinkClick r:id="rId6"/>
              </a:rPr>
              <a:t>http://www.ktword.co.kr/test/view/view.php?m_temp1=5142</a:t>
            </a:r>
            <a:endParaRPr kumimoji="1" lang="en-US" altLang="ko-KR" b="0" i="0" baseline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342900" lvl="0" indent="-342900" algn="just" defTabSz="58846888" rtl="0" eaLnBrk="1" latinLnBrk="1" hangingPunct="1">
              <a:lnSpc>
                <a:spcPct val="100000"/>
              </a:lnSpc>
              <a:spcBef>
                <a:spcPct val="6000"/>
              </a:spcBef>
              <a:spcAft>
                <a:spcPct val="0"/>
              </a:spcAft>
              <a:buAutoNum type="arabicPeriod"/>
              <a:defRPr/>
            </a:pPr>
            <a:endParaRPr kumimoji="1" lang="en-US" altLang="ko-KR" b="0" i="0" baseline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9" name="비디오 8">
            <a:hlinkClick r:id="" action="ppaction://media"/>
            <a:extLst>
              <a:ext uri="{FF2B5EF4-FFF2-40B4-BE49-F238E27FC236}">
                <a16:creationId xmlns:a16="http://schemas.microsoft.com/office/drawing/2014/main" id="{FBEEF4EE-D012-CD18-389B-5C548E63B6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879711"/>
      </p:ext>
    </p:extLst>
  </p:cSld>
  <p:clrMapOvr>
    <a:masterClrMapping/>
  </p:clrMapOvr>
  <p:transition advTm="15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400" y="124560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50" dirty="0">
                <a:solidFill>
                  <a:schemeClr val="bg1"/>
                </a:solidFill>
              </a:rPr>
              <a:t>Contents</a:t>
            </a:r>
            <a:endParaRPr lang="ko-KR" altLang="en-US" sz="2800" b="1" spc="-5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3200" y="1936800"/>
            <a:ext cx="5140928" cy="310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100" spc="-120" dirty="0">
                <a:solidFill>
                  <a:schemeClr val="bg1"/>
                </a:solidFill>
                <a:latin typeface="+mn-ea"/>
              </a:rPr>
              <a:t> 1. Goal, Background explanation</a:t>
            </a:r>
          </a:p>
          <a:p>
            <a:pPr>
              <a:lnSpc>
                <a:spcPts val="4000"/>
              </a:lnSpc>
            </a:pPr>
            <a:r>
              <a:rPr lang="en-US" altLang="ko-KR" sz="2100" spc="-120" dirty="0">
                <a:solidFill>
                  <a:schemeClr val="bg1"/>
                </a:solidFill>
                <a:latin typeface="+mn-ea"/>
              </a:rPr>
              <a:t> 2. Role of each team member</a:t>
            </a:r>
          </a:p>
          <a:p>
            <a:pPr>
              <a:lnSpc>
                <a:spcPts val="4000"/>
              </a:lnSpc>
            </a:pPr>
            <a:r>
              <a:rPr lang="en-US" altLang="ko-KR" sz="2100" spc="-120" dirty="0">
                <a:solidFill>
                  <a:schemeClr val="bg1"/>
                </a:solidFill>
                <a:latin typeface="+mn-ea"/>
              </a:rPr>
              <a:t> 3. Circuit Design</a:t>
            </a:r>
          </a:p>
          <a:p>
            <a:pPr>
              <a:lnSpc>
                <a:spcPts val="4000"/>
              </a:lnSpc>
            </a:pPr>
            <a:r>
              <a:rPr lang="en-US" altLang="ko-KR" sz="2100" spc="-120" dirty="0">
                <a:solidFill>
                  <a:schemeClr val="bg1"/>
                </a:solidFill>
                <a:latin typeface="+mn-ea"/>
              </a:rPr>
              <a:t> 4. Layout Design</a:t>
            </a:r>
          </a:p>
          <a:p>
            <a:pPr>
              <a:lnSpc>
                <a:spcPts val="4000"/>
              </a:lnSpc>
            </a:pPr>
            <a:r>
              <a:rPr lang="en-US" altLang="ko-KR" sz="2100" spc="-120" dirty="0">
                <a:solidFill>
                  <a:schemeClr val="bg1"/>
                </a:solidFill>
                <a:latin typeface="+mn-ea"/>
              </a:rPr>
              <a:t> 5. Conclusion, self-examination, further work</a:t>
            </a:r>
          </a:p>
          <a:p>
            <a:pPr>
              <a:lnSpc>
                <a:spcPts val="4000"/>
              </a:lnSpc>
            </a:pPr>
            <a:r>
              <a:rPr lang="en-US" altLang="ko-KR" sz="2100" spc="-120" dirty="0">
                <a:solidFill>
                  <a:schemeClr val="bg1"/>
                </a:solidFill>
                <a:latin typeface="+mn-ea"/>
              </a:rPr>
              <a:t> 6. References</a:t>
            </a:r>
            <a:endParaRPr lang="ko-KR" altLang="en-US" sz="2100" spc="-12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비디오 14">
            <a:hlinkClick r:id="" action="ppaction://media"/>
            <a:extLst>
              <a:ext uri="{FF2B5EF4-FFF2-40B4-BE49-F238E27FC236}">
                <a16:creationId xmlns:a16="http://schemas.microsoft.com/office/drawing/2014/main" id="{6C40B60E-279E-2099-111D-09C91E30EB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074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2"/>
    </mc:Choice>
    <mc:Fallback>
      <p:transition spd="slow" advTm="7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468530"/>
            <a:ext cx="732276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80" dirty="0">
                <a:solidFill>
                  <a:srgbClr val="004C86"/>
                </a:solidFill>
              </a:rPr>
              <a:t>Goal</a:t>
            </a:r>
            <a:endParaRPr lang="ko-KR" altLang="en-US" sz="2600" b="1" spc="-80" dirty="0">
              <a:solidFill>
                <a:srgbClr val="004C8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764" y="1025158"/>
                <a:ext cx="7236344" cy="201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buFontTx/>
                  <a:buChar char="-"/>
                  <a:defRPr/>
                </a:pP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전력 증폭기는 통신용 송수신기의 핵심 부품이다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유선 인터넷 환경이 아닌 무선 인터넷 환경에서도 고속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대용량 트래픽이 증가하게 되어 아날로그 신호 처리의 어려움이 날이 갈수록 커지고 있다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</a:t>
                </a: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따라서 시장은 높은 성능 지표를 만족하기 위해 회로의 사이즈와 가격을 낮추면서도 높은 출력 전력과 효율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넓은 대역폭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좋은 선형성을 요구한다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285750" indent="-285750" algn="just">
                  <a:spcBef>
                    <a:spcPts val="600"/>
                  </a:spcBef>
                  <a:buFontTx/>
                  <a:buChar char="-"/>
                  <a:defRPr/>
                </a:pP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따라서 우리는 </a:t>
                </a:r>
                <a:r>
                  <a:rPr lang="en-US" altLang="ko-KR" sz="150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GHz</a:t>
                </a: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의 주파수에서 최대 출력 전력 </a:t>
                </a:r>
                <a:r>
                  <a:rPr lang="en-US" altLang="ko-KR" sz="150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1W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이상의 값을 갖고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8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spc="-8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 spc="-8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 spc="-8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</m:oMath>
                </a14:m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에서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1W</a:t>
                </a: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이상의 출력을 내는 가장 높은 </a:t>
                </a:r>
                <a:r>
                  <a:rPr lang="ko-KR" altLang="en-US" sz="1500" b="0" spc="-8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선형성과</a:t>
                </a:r>
                <a:r>
                  <a:rPr lang="ko-KR" altLang="en-US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효율을 가지는 전력증폭기를 설계하는 것을 목표로 한다</a:t>
                </a:r>
                <a:r>
                  <a:rPr lang="en-US" altLang="ko-KR" sz="1500" b="0" spc="-8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64" y="1025158"/>
                <a:ext cx="7236344" cy="2015936"/>
              </a:xfrm>
              <a:prstGeom prst="rect">
                <a:avLst/>
              </a:prstGeom>
              <a:blipFill>
                <a:blip r:embed="rId6"/>
                <a:stretch>
                  <a:fillRect l="-505" t="-1813" r="-337" b="-2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39552" y="2946090"/>
            <a:ext cx="7322768" cy="482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 spc="-80" dirty="0">
                <a:solidFill>
                  <a:srgbClr val="004C86"/>
                </a:solidFill>
              </a:rPr>
              <a:t>Background explanation</a:t>
            </a:r>
            <a:endParaRPr lang="ko-KR" altLang="en-US" sz="2600" b="1" spc="-80" dirty="0">
              <a:solidFill>
                <a:srgbClr val="004C8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976" y="3542536"/>
            <a:ext cx="7236344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Tx/>
              <a:buChar char="-"/>
              <a:defRPr/>
            </a:pPr>
            <a:r>
              <a:rPr lang="en-US" altLang="ko-KR" sz="1600" b="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 frequency = 3GHz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  <a:defRPr/>
            </a:pPr>
            <a:r>
              <a:rPr lang="en-US" altLang="ko-KR" sz="1600" b="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power </a:t>
            </a:r>
            <a:r>
              <a:rPr lang="en-US" altLang="ko-KR" sz="1600" b="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≥ 30 dBm</a:t>
            </a:r>
            <a:endParaRPr lang="en-US" altLang="ko-KR" sz="1600" b="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spcBef>
                <a:spcPts val="600"/>
              </a:spcBef>
              <a:buFontTx/>
              <a:buChar char="-"/>
              <a:defRPr/>
            </a:pPr>
            <a:r>
              <a:rPr lang="en-US" altLang="ko-KR" sz="16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Gain</a:t>
            </a:r>
            <a:r>
              <a:rPr lang="en-US" altLang="ko-KR" sz="1600" b="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b="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≥ </a:t>
            </a:r>
            <a:r>
              <a:rPr lang="en-US" altLang="ko-KR" sz="16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dB</a:t>
            </a:r>
            <a:endParaRPr lang="en-US" altLang="ko-KR" sz="1600" b="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spcBef>
                <a:spcPts val="600"/>
              </a:spcBef>
              <a:buFontTx/>
              <a:buChar char="-"/>
              <a:defRPr/>
            </a:pPr>
            <a:r>
              <a:rPr lang="en-US" altLang="ko-KR" sz="1600" b="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Efficiency : as possible as high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  <a:defRPr/>
            </a:pPr>
            <a:r>
              <a:rPr lang="en-US" altLang="ko-KR" sz="1600" b="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Linearity : expectation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  <a:defRPr/>
            </a:pPr>
            <a:r>
              <a:rPr lang="en-US" altLang="ko-KR" sz="1600" b="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 stage : Single stage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  <a:defRPr/>
            </a:pPr>
            <a:r>
              <a:rPr lang="en-US" altLang="ko-KR" sz="16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 : N/A</a:t>
            </a:r>
          </a:p>
          <a:p>
            <a:pPr marL="285750" indent="-285750" algn="just">
              <a:spcBef>
                <a:spcPts val="600"/>
              </a:spcBef>
              <a:buFontTx/>
              <a:buChar char="-"/>
              <a:defRPr/>
            </a:pPr>
            <a:r>
              <a:rPr lang="en-US" altLang="ko-KR" sz="1600" b="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variable : Transistor size (</a:t>
            </a:r>
            <a:r>
              <a:rPr lang="en-US" altLang="ko-KR" sz="1600" b="0" spc="-8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T_area</a:t>
            </a:r>
            <a:r>
              <a:rPr lang="en-US" altLang="ko-KR" sz="16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10, 1, 0.2)</a:t>
            </a:r>
            <a:endParaRPr lang="en-US" altLang="ko-KR" sz="1600" b="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13" name="비디오 12">
            <a:hlinkClick r:id="" action="ppaction://media"/>
            <a:extLst>
              <a:ext uri="{FF2B5EF4-FFF2-40B4-BE49-F238E27FC236}">
                <a16:creationId xmlns:a16="http://schemas.microsoft.com/office/drawing/2014/main" id="{96E00754-6E6E-1339-886B-6E72FEE689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</p:cSld>
  <p:clrMapOvr>
    <a:masterClrMapping/>
  </p:clrMapOvr>
  <p:transition advTm="16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7596" y="764704"/>
            <a:ext cx="7322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 dirty="0">
                <a:solidFill>
                  <a:srgbClr val="004C86"/>
                </a:solidFill>
              </a:rPr>
              <a:t>Role of each team member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596" y="1844824"/>
            <a:ext cx="782283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buFontTx/>
              <a:buChar char="-"/>
            </a:pPr>
            <a:endParaRPr lang="en-US" altLang="ko-KR" sz="160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spcBef>
                <a:spcPts val="600"/>
              </a:spcBef>
              <a:buFontTx/>
              <a:buChar char="-"/>
            </a:pPr>
            <a:endParaRPr lang="en-US" altLang="ko-KR" sz="160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FC231-8066-4583-96B7-11782EC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fld id="{1E33FF7C-8566-45B7-B9A1-9079E74E4723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6F7E0-CE71-4393-A80E-5801C15DEEDF}"/>
              </a:ext>
            </a:extLst>
          </p:cNvPr>
          <p:cNvSpPr txBox="1"/>
          <p:nvPr/>
        </p:nvSpPr>
        <p:spPr>
          <a:xfrm>
            <a:off x="637596" y="1556792"/>
            <a:ext cx="7822835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고태식</a:t>
            </a:r>
            <a:endParaRPr lang="en-US" altLang="ko-KR" sz="80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Transistor size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 point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선정</a:t>
            </a:r>
            <a:endParaRPr lang="en-US" altLang="ko-KR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Load-pull simulation data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도출</a:t>
            </a:r>
            <a:endParaRPr lang="en-US" altLang="ko-KR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Input Matching Network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en-US" altLang="ko-KR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Main 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Schematic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Design</a:t>
            </a:r>
            <a:endParaRPr lang="en-US" altLang="ko-KR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endParaRPr lang="en-US" altLang="ko-KR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endParaRPr lang="en-US" altLang="ko-KR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김용현</a:t>
            </a:r>
            <a:endParaRPr lang="en-US" altLang="ko-KR" sz="80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Transistor size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 point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선정</a:t>
            </a:r>
            <a:endParaRPr lang="en-US" altLang="ko-KR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Output Matching Network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en-US" altLang="ko-KR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λ/4 Line 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설계</a:t>
            </a:r>
            <a:endParaRPr lang="en-US" altLang="ko-KR" spc="-8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just">
              <a:spcBef>
                <a:spcPts val="600"/>
              </a:spcBef>
            </a:pP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Main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layout</a:t>
            </a:r>
            <a:r>
              <a:rPr lang="ko-KR" altLang="en-US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pic>
        <p:nvPicPr>
          <p:cNvPr id="13" name="비디오 12">
            <a:hlinkClick r:id="" action="ppaction://media"/>
            <a:extLst>
              <a:ext uri="{FF2B5EF4-FFF2-40B4-BE49-F238E27FC236}">
                <a16:creationId xmlns:a16="http://schemas.microsoft.com/office/drawing/2014/main" id="{92B9F753-38E3-FB5F-48F6-810D19E71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252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7"/>
    </mc:Choice>
    <mc:Fallback>
      <p:transition spd="slow" advTm="23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1600" y="557098"/>
            <a:ext cx="7322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 dirty="0">
                <a:solidFill>
                  <a:srgbClr val="004C86"/>
                </a:solidFill>
              </a:rPr>
              <a:t>Circuit Design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FC231-8066-4583-96B7-11782EC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fld id="{1E33FF7C-8566-45B7-B9A1-9079E74E4723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5209F-8E2E-40AE-85F9-8100732759EC}"/>
              </a:ext>
            </a:extLst>
          </p:cNvPr>
          <p:cNvSpPr txBox="1"/>
          <p:nvPr/>
        </p:nvSpPr>
        <p:spPr>
          <a:xfrm>
            <a:off x="827584" y="10495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ko-KR" sz="18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 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 &amp; Q point</a:t>
            </a:r>
            <a:endParaRPr lang="en-US" altLang="ko-KR" sz="180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D0097C-B8FA-413A-264E-9999C5C845FE}"/>
                  </a:ext>
                </a:extLst>
              </p:cNvPr>
              <p:cNvSpPr txBox="1"/>
              <p:nvPr/>
            </p:nvSpPr>
            <p:spPr>
              <a:xfrm>
                <a:off x="561600" y="5453701"/>
                <a:ext cx="68473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-80" dirty="0"/>
                  <a:t>-</a:t>
                </a:r>
                <a:r>
                  <a:rPr lang="en-US" altLang="ko-KR" sz="1800" spc="-8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pc="-8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pc="-8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800" b="0" i="1" spc="-8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800" b="0" i="1" spc="-80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</m:oMath>
                </a14:m>
                <a:r>
                  <a:rPr lang="ko-KR" altLang="en-US" sz="1800" spc="-80" dirty="0"/>
                  <a:t>에서 </a:t>
                </a:r>
                <a:r>
                  <a:rPr lang="en-US" altLang="ko-KR" sz="1800" spc="-80" dirty="0"/>
                  <a:t>1W</a:t>
                </a:r>
                <a:r>
                  <a:rPr lang="ko-KR" altLang="en-US" sz="1800" spc="-80" dirty="0"/>
                  <a:t>의 출력을 고려해 </a:t>
                </a:r>
                <a:r>
                  <a:rPr lang="en-US" altLang="ko-KR" sz="1800" spc="-80" dirty="0"/>
                  <a:t>drain bias 6V</a:t>
                </a:r>
                <a:r>
                  <a:rPr lang="en-US" altLang="ko-KR" spc="-80" dirty="0"/>
                  <a:t>,</a:t>
                </a:r>
                <a:r>
                  <a:rPr lang="ko-KR" altLang="en-US" spc="-80" dirty="0"/>
                  <a:t> </a:t>
                </a:r>
                <a:r>
                  <a:rPr lang="en-US" altLang="ko-KR" spc="-80" dirty="0"/>
                  <a:t>gate</a:t>
                </a:r>
                <a:r>
                  <a:rPr lang="ko-KR" altLang="en-US" spc="-80" dirty="0"/>
                  <a:t> </a:t>
                </a:r>
                <a:r>
                  <a:rPr lang="en-US" altLang="ko-KR" spc="-80" dirty="0"/>
                  <a:t>bias</a:t>
                </a:r>
                <a:r>
                  <a:rPr lang="ko-KR" altLang="en-US" spc="-80" dirty="0"/>
                  <a:t> </a:t>
                </a:r>
                <a:r>
                  <a:rPr lang="en-US" altLang="ko-KR" spc="-80" dirty="0"/>
                  <a:t>-1.4V</a:t>
                </a:r>
                <a:r>
                  <a:rPr lang="ko-KR" altLang="en-US" spc="-80" dirty="0"/>
                  <a:t>로 선정</a:t>
                </a:r>
                <a:endParaRPr lang="en-US" altLang="ko-KR" sz="1800" spc="-80" dirty="0"/>
              </a:p>
              <a:p>
                <a:r>
                  <a:rPr lang="en-US" altLang="ko-KR" spc="-80" dirty="0"/>
                  <a:t>-</a:t>
                </a:r>
                <a:r>
                  <a:rPr lang="en-US" altLang="ko-KR" sz="1800" spc="-80" dirty="0"/>
                  <a:t> </a:t>
                </a:r>
                <a:r>
                  <a:rPr lang="ko-KR" altLang="en-US" dirty="0"/>
                  <a:t>선형성을 높이기 위해 </a:t>
                </a:r>
                <a:r>
                  <a:rPr lang="en-US" altLang="ko-KR" dirty="0"/>
                  <a:t>Class-AB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Q point </a:t>
                </a:r>
                <a:r>
                  <a:rPr lang="ko-KR" altLang="en-US" dirty="0"/>
                  <a:t>선정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D0097C-B8FA-413A-264E-9999C5C84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00" y="5453701"/>
                <a:ext cx="6847387" cy="646331"/>
              </a:xfrm>
              <a:prstGeom prst="rect">
                <a:avLst/>
              </a:prstGeom>
              <a:blipFill>
                <a:blip r:embed="rId6"/>
                <a:stretch>
                  <a:fillRect l="-712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E1D6DDC-551A-841B-18D5-F0CBDB9A5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83" y="1481371"/>
            <a:ext cx="7356308" cy="38952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비디오 7">
            <a:hlinkClick r:id="" action="ppaction://media"/>
            <a:extLst>
              <a:ext uri="{FF2B5EF4-FFF2-40B4-BE49-F238E27FC236}">
                <a16:creationId xmlns:a16="http://schemas.microsoft.com/office/drawing/2014/main" id="{28F85498-99C9-2586-147D-E78538A3C4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555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22"/>
    </mc:Choice>
    <mc:Fallback>
      <p:transition spd="slow" advTm="11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1600" y="557098"/>
            <a:ext cx="7322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 dirty="0">
                <a:solidFill>
                  <a:srgbClr val="004C86"/>
                </a:solidFill>
              </a:rPr>
              <a:t>Circuit Design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FC231-8066-4583-96B7-11782EC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fld id="{1E33FF7C-8566-45B7-B9A1-9079E74E4723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5209F-8E2E-40AE-85F9-8100732759EC}"/>
              </a:ext>
            </a:extLst>
          </p:cNvPr>
          <p:cNvSpPr txBox="1"/>
          <p:nvPr/>
        </p:nvSpPr>
        <p:spPr>
          <a:xfrm>
            <a:off x="827584" y="10495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ko-KR" sz="18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 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Load-pull Simulation</a:t>
            </a:r>
            <a:endParaRPr lang="en-US" altLang="ko-KR" sz="180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57B8EC-7E8D-F962-1B53-753AB0F979D8}"/>
                  </a:ext>
                </a:extLst>
              </p:cNvPr>
              <p:cNvSpPr txBox="1"/>
              <p:nvPr/>
            </p:nvSpPr>
            <p:spPr>
              <a:xfrm>
                <a:off x="924762" y="5255978"/>
                <a:ext cx="6968382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-80" dirty="0"/>
                  <a:t>- </a:t>
                </a:r>
                <a:r>
                  <a:rPr lang="en-US" altLang="ko-KR" spc="-80" dirty="0" err="1"/>
                  <a:t>Loadpull</a:t>
                </a:r>
                <a:r>
                  <a:rPr lang="en-US" altLang="ko-KR" spc="-80" dirty="0"/>
                  <a:t> simulation</a:t>
                </a:r>
                <a:r>
                  <a:rPr lang="ko-KR" altLang="en-US" sz="1800" spc="-80" dirty="0"/>
                  <a:t>을 통해 </a:t>
                </a:r>
                <a:r>
                  <a:rPr lang="en-US" altLang="ko-KR" sz="1800" spc="-80" dirty="0" err="1"/>
                  <a:t>Z_s_fund</a:t>
                </a:r>
                <a:r>
                  <a:rPr lang="en-US" altLang="ko-KR" sz="1800" spc="-80" dirty="0"/>
                  <a:t> </a:t>
                </a:r>
                <a:r>
                  <a:rPr lang="ko-KR" altLang="en-US" sz="1800" spc="-80" dirty="0"/>
                  <a:t>값 </a:t>
                </a:r>
                <a:r>
                  <a:rPr lang="en-US" altLang="ko-KR" sz="1800" spc="-80" dirty="0"/>
                  <a:t>1.960+j*3.514</a:t>
                </a:r>
                <a:r>
                  <a:rPr lang="el-GR" altLang="ko-KR" spc="-80" dirty="0">
                    <a:ea typeface="맑은 고딕" panose="020B0503020000020004" pitchFamily="50" charset="-127"/>
                  </a:rPr>
                  <a:t>Ω</a:t>
                </a:r>
                <a:r>
                  <a:rPr lang="ko-KR" altLang="en-US" spc="-80" dirty="0">
                    <a:ea typeface="맑은 고딕" panose="020B0503020000020004" pitchFamily="50" charset="-127"/>
                  </a:rPr>
                  <a:t>으</a:t>
                </a:r>
                <a:r>
                  <a:rPr lang="ko-KR" altLang="en-US" spc="-80" dirty="0"/>
                  <a:t>로 설정</a:t>
                </a:r>
                <a:endParaRPr lang="en-US" altLang="ko-KR" sz="1800" spc="-80" dirty="0"/>
              </a:p>
              <a:p>
                <a:r>
                  <a:rPr lang="en-US" altLang="ko-KR" spc="-80" dirty="0"/>
                  <a:t>- </a:t>
                </a:r>
                <a:r>
                  <a:rPr lang="en-US" altLang="ko-KR" dirty="0"/>
                  <a:t>0 dBm</a:t>
                </a:r>
                <a:r>
                  <a:rPr lang="ko-KR" altLang="en-US" dirty="0"/>
                  <a:t>부터 입력을 </a:t>
                </a:r>
                <a:r>
                  <a:rPr lang="en-US" altLang="ko-KR" dirty="0"/>
                  <a:t>1dB</a:t>
                </a:r>
                <a:r>
                  <a:rPr lang="ko-KR" altLang="en-US" dirty="0"/>
                  <a:t>씩 올려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8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8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pc="-80" smtClean="0">
                            <a:latin typeface="Cambria Math" panose="02040503050406030204" pitchFamily="18" charset="0"/>
                          </a:rPr>
                          <m:t>𝑎𝑣𝑠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23dBm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8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8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 spc="-8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spc="-8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ko-KR" altLang="en-US" i="1" spc="-80" smtClean="0">
                        <a:latin typeface="Cambria Math" panose="02040503050406030204" pitchFamily="18" charset="0"/>
                      </a:rPr>
                      <m:t>임</m:t>
                    </m:r>
                  </m:oMath>
                </a14:m>
                <a:r>
                  <a:rPr lang="ko-KR" altLang="en-US" dirty="0"/>
                  <a:t>을 확인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57B8EC-7E8D-F962-1B53-753AB0F97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62" y="5255978"/>
                <a:ext cx="6968382" cy="651525"/>
              </a:xfrm>
              <a:prstGeom prst="rect">
                <a:avLst/>
              </a:prstGeom>
              <a:blipFill>
                <a:blip r:embed="rId6"/>
                <a:stretch>
                  <a:fillRect l="-787" t="-4673" b="-14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1E3E7F0A-B3F3-D953-EC6E-6EA9D74E4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524" y="1927344"/>
            <a:ext cx="3785870" cy="26339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6A536D-03AB-CCA4-1898-BAE6125B5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600" y="1870676"/>
            <a:ext cx="4572000" cy="2747316"/>
          </a:xfrm>
          <a:prstGeom prst="rect">
            <a:avLst/>
          </a:prstGeom>
        </p:spPr>
      </p:pic>
      <p:pic>
        <p:nvPicPr>
          <p:cNvPr id="9" name="비디오 8">
            <a:hlinkClick r:id="" action="ppaction://media"/>
            <a:extLst>
              <a:ext uri="{FF2B5EF4-FFF2-40B4-BE49-F238E27FC236}">
                <a16:creationId xmlns:a16="http://schemas.microsoft.com/office/drawing/2014/main" id="{F2E2B307-F6CB-362B-DC36-74BEA4041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402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85"/>
    </mc:Choice>
    <mc:Fallback>
      <p:transition spd="slow" advTm="18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2E5DE19-69F9-94B4-8AEA-C61EA0247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2" y="1601107"/>
            <a:ext cx="9144000" cy="3622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600" y="557098"/>
            <a:ext cx="7322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 dirty="0">
                <a:solidFill>
                  <a:srgbClr val="004C86"/>
                </a:solidFill>
              </a:rPr>
              <a:t>Circuit Design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FC231-8066-4583-96B7-11782EC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fld id="{1E33FF7C-8566-45B7-B9A1-9079E74E4723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5209F-8E2E-40AE-85F9-8100732759EC}"/>
              </a:ext>
            </a:extLst>
          </p:cNvPr>
          <p:cNvSpPr txBox="1"/>
          <p:nvPr/>
        </p:nvSpPr>
        <p:spPr>
          <a:xfrm>
            <a:off x="827584" y="1049541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ko-KR" sz="18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 </a:t>
            </a:r>
            <a:r>
              <a:rPr lang="en-US" altLang="ko-KR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Schematic</a:t>
            </a:r>
            <a:endParaRPr lang="en-US" altLang="ko-KR" sz="1800" spc="-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9EBCF-E279-E41E-F78B-D973368ACE68}"/>
              </a:ext>
            </a:extLst>
          </p:cNvPr>
          <p:cNvSpPr txBox="1"/>
          <p:nvPr/>
        </p:nvSpPr>
        <p:spPr>
          <a:xfrm>
            <a:off x="561600" y="5439126"/>
            <a:ext cx="6240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80" dirty="0"/>
              <a:t>- </a:t>
            </a:r>
            <a:r>
              <a:rPr lang="en-US" altLang="ko-KR" sz="1800" spc="-80" dirty="0"/>
              <a:t>Murata component</a:t>
            </a:r>
            <a:r>
              <a:rPr lang="ko-KR" altLang="en-US" sz="1800" spc="-80" dirty="0"/>
              <a:t>로 구성된 </a:t>
            </a:r>
            <a:r>
              <a:rPr lang="en-US" altLang="ko-KR" spc="-80" dirty="0"/>
              <a:t>circuit </a:t>
            </a:r>
            <a:r>
              <a:rPr lang="ko-KR" altLang="en-US" spc="-80" dirty="0"/>
              <a:t>설계</a:t>
            </a:r>
            <a:endParaRPr lang="en-US" altLang="ko-KR" sz="1800" spc="-80" dirty="0"/>
          </a:p>
          <a:p>
            <a:r>
              <a:rPr lang="en-US" altLang="ko-KR" spc="-80" dirty="0"/>
              <a:t>- IMN, OMN, Quarter Wave Line </a:t>
            </a:r>
            <a:r>
              <a:rPr lang="ko-KR" altLang="en-US" spc="-80" dirty="0"/>
              <a:t>및 </a:t>
            </a:r>
            <a:r>
              <a:rPr lang="en-US" altLang="ko-KR" spc="-80" dirty="0"/>
              <a:t>Bypass Cap, DC Block </a:t>
            </a:r>
            <a:r>
              <a:rPr lang="ko-KR" altLang="en-US" spc="-80" dirty="0"/>
              <a:t>사용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668A79-E0AB-562E-7CCF-BAE8EB415EEC}"/>
              </a:ext>
            </a:extLst>
          </p:cNvPr>
          <p:cNvSpPr/>
          <p:nvPr/>
        </p:nvSpPr>
        <p:spPr>
          <a:xfrm>
            <a:off x="891296" y="4216714"/>
            <a:ext cx="230425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98ECCD-4907-162A-EDCB-CB2888E082CF}"/>
              </a:ext>
            </a:extLst>
          </p:cNvPr>
          <p:cNvSpPr/>
          <p:nvPr/>
        </p:nvSpPr>
        <p:spPr>
          <a:xfrm>
            <a:off x="5691055" y="3223826"/>
            <a:ext cx="2200295" cy="1048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41E90D-7D1F-6D89-BE57-163A43CDE225}"/>
              </a:ext>
            </a:extLst>
          </p:cNvPr>
          <p:cNvSpPr/>
          <p:nvPr/>
        </p:nvSpPr>
        <p:spPr>
          <a:xfrm>
            <a:off x="4211960" y="2132856"/>
            <a:ext cx="684030" cy="1541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1DF11-AACF-75A5-5E7D-B006D29348D3}"/>
              </a:ext>
            </a:extLst>
          </p:cNvPr>
          <p:cNvSpPr txBox="1"/>
          <p:nvPr/>
        </p:nvSpPr>
        <p:spPr>
          <a:xfrm>
            <a:off x="844447" y="392361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IMN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451CC-3AD7-9718-BCC6-FCABED6F6F81}"/>
              </a:ext>
            </a:extLst>
          </p:cNvPr>
          <p:cNvSpPr txBox="1"/>
          <p:nvPr/>
        </p:nvSpPr>
        <p:spPr>
          <a:xfrm>
            <a:off x="6660231" y="374812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OMN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08DEF2-A631-F09A-B77D-AA53A2C3D590}"/>
              </a:ext>
            </a:extLst>
          </p:cNvPr>
          <p:cNvSpPr txBox="1"/>
          <p:nvPr/>
        </p:nvSpPr>
        <p:spPr>
          <a:xfrm>
            <a:off x="4895990" y="2214458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dirty="0">
                <a:solidFill>
                  <a:srgbClr val="FF0000"/>
                </a:solidFill>
              </a:rPr>
              <a:t>λ/4</a:t>
            </a:r>
            <a:r>
              <a:rPr lang="en-US" altLang="ko-KR" dirty="0">
                <a:solidFill>
                  <a:srgbClr val="FF0000"/>
                </a:solidFill>
              </a:rPr>
              <a:t> Line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98AE3A-C1CC-01EA-F518-4A62D1FB7665}"/>
              </a:ext>
            </a:extLst>
          </p:cNvPr>
          <p:cNvSpPr/>
          <p:nvPr/>
        </p:nvSpPr>
        <p:spPr>
          <a:xfrm>
            <a:off x="3496223" y="2114197"/>
            <a:ext cx="277008" cy="281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88C23-FF8D-A0DC-F403-36ABDA301C0C}"/>
              </a:ext>
            </a:extLst>
          </p:cNvPr>
          <p:cNvSpPr txBox="1"/>
          <p:nvPr/>
        </p:nvSpPr>
        <p:spPr>
          <a:xfrm>
            <a:off x="1943833" y="2041547"/>
            <a:ext cx="157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Bypass Cap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AB374E-5AD6-CB22-8801-42A948C7BD36}"/>
              </a:ext>
            </a:extLst>
          </p:cNvPr>
          <p:cNvSpPr/>
          <p:nvPr/>
        </p:nvSpPr>
        <p:spPr>
          <a:xfrm>
            <a:off x="2875980" y="4262331"/>
            <a:ext cx="277008" cy="281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8B6060A-7799-529D-93F6-FD9C80649EC3}"/>
              </a:ext>
            </a:extLst>
          </p:cNvPr>
          <p:cNvSpPr/>
          <p:nvPr/>
        </p:nvSpPr>
        <p:spPr>
          <a:xfrm>
            <a:off x="5531459" y="3429000"/>
            <a:ext cx="277008" cy="281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BDF4A8-92FA-9E9C-CD8E-119C8BC2C532}"/>
              </a:ext>
            </a:extLst>
          </p:cNvPr>
          <p:cNvSpPr txBox="1"/>
          <p:nvPr/>
        </p:nvSpPr>
        <p:spPr>
          <a:xfrm>
            <a:off x="4174602" y="4144718"/>
            <a:ext cx="157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DC Block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E5175B3-6D98-492B-3CC0-0FB00E2AFF2C}"/>
              </a:ext>
            </a:extLst>
          </p:cNvPr>
          <p:cNvCxnSpPr>
            <a:cxnSpLocks/>
          </p:cNvCxnSpPr>
          <p:nvPr/>
        </p:nvCxnSpPr>
        <p:spPr>
          <a:xfrm flipV="1">
            <a:off x="3152988" y="4365104"/>
            <a:ext cx="1282009" cy="541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5B46914-A5B0-7075-EFA7-0DF96B8803F9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5334719" y="3669521"/>
            <a:ext cx="237307" cy="532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비디오 19">
            <a:hlinkClick r:id="" action="ppaction://media"/>
            <a:extLst>
              <a:ext uri="{FF2B5EF4-FFF2-40B4-BE49-F238E27FC236}">
                <a16:creationId xmlns:a16="http://schemas.microsoft.com/office/drawing/2014/main" id="{568DAAC6-8D1C-AFFE-D313-FC3A0E6EED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933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13"/>
    </mc:Choice>
    <mc:Fallback>
      <p:transition spd="slow" advTm="33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59027EB-8D25-75B1-5D0D-15264F216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57" y="1922392"/>
            <a:ext cx="7885045" cy="27937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61600" y="557098"/>
            <a:ext cx="7322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 dirty="0">
                <a:solidFill>
                  <a:srgbClr val="004C86"/>
                </a:solidFill>
              </a:rPr>
              <a:t>Layout Design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FC231-8066-4583-96B7-11782EC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fld id="{1E33FF7C-8566-45B7-B9A1-9079E74E4723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5209F-8E2E-40AE-85F9-8100732759EC}"/>
              </a:ext>
            </a:extLst>
          </p:cNvPr>
          <p:cNvSpPr txBox="1"/>
          <p:nvPr/>
        </p:nvSpPr>
        <p:spPr>
          <a:xfrm>
            <a:off x="827584" y="1049541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ko-KR" sz="18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 Layout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CF4FD1-557C-FB13-F43B-89AE8300C6E8}"/>
              </a:ext>
            </a:extLst>
          </p:cNvPr>
          <p:cNvCxnSpPr/>
          <p:nvPr/>
        </p:nvCxnSpPr>
        <p:spPr>
          <a:xfrm>
            <a:off x="467544" y="1911316"/>
            <a:ext cx="0" cy="27064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73C795-70CE-E68E-E924-935D6D350D81}"/>
              </a:ext>
            </a:extLst>
          </p:cNvPr>
          <p:cNvCxnSpPr>
            <a:cxnSpLocks/>
          </p:cNvCxnSpPr>
          <p:nvPr/>
        </p:nvCxnSpPr>
        <p:spPr>
          <a:xfrm>
            <a:off x="674694" y="4869160"/>
            <a:ext cx="77946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FF2894-71AD-B878-E469-FE6C079F3EFA}"/>
              </a:ext>
            </a:extLst>
          </p:cNvPr>
          <p:cNvSpPr txBox="1"/>
          <p:nvPr/>
        </p:nvSpPr>
        <p:spPr>
          <a:xfrm>
            <a:off x="153156" y="2840846"/>
            <a:ext cx="400110" cy="7479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dirty="0"/>
              <a:t>5.38mm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76283-A823-09B9-8FC8-8A22F2A931A5}"/>
              </a:ext>
            </a:extLst>
          </p:cNvPr>
          <p:cNvSpPr txBox="1"/>
          <p:nvPr/>
        </p:nvSpPr>
        <p:spPr>
          <a:xfrm>
            <a:off x="4102159" y="4869160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19.42mm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6B26E-DC6B-5A60-4222-C731515AA4A6}"/>
              </a:ext>
            </a:extLst>
          </p:cNvPr>
          <p:cNvSpPr txBox="1"/>
          <p:nvPr/>
        </p:nvSpPr>
        <p:spPr>
          <a:xfrm>
            <a:off x="503547" y="5479500"/>
            <a:ext cx="813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 </a:t>
            </a:r>
            <a:r>
              <a:rPr lang="el-GR" altLang="ko-KR" dirty="0"/>
              <a:t>λ/4</a:t>
            </a:r>
            <a:r>
              <a:rPr lang="en-US" altLang="ko-KR" dirty="0"/>
              <a:t> Line </a:t>
            </a:r>
            <a:r>
              <a:rPr lang="ko-KR" altLang="en-US" dirty="0"/>
              <a:t>및 </a:t>
            </a:r>
            <a:r>
              <a:rPr lang="en-US" altLang="ko-KR" dirty="0"/>
              <a:t>IMN, OMN</a:t>
            </a:r>
            <a:r>
              <a:rPr lang="ko-KR" altLang="en-US" dirty="0"/>
              <a:t>이 포함된 </a:t>
            </a:r>
            <a:r>
              <a:rPr lang="en-US" altLang="ko-KR" dirty="0"/>
              <a:t>layout</a:t>
            </a:r>
            <a:endParaRPr lang="ko-KR" altLang="en-US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홈을 </a:t>
            </a:r>
            <a:r>
              <a:rPr lang="ko-KR" altLang="en-US" dirty="0" err="1"/>
              <a:t>파두어</a:t>
            </a:r>
            <a:r>
              <a:rPr lang="ko-KR" altLang="en-US" dirty="0"/>
              <a:t> </a:t>
            </a:r>
            <a:r>
              <a:rPr lang="en-US" altLang="ko-KR" dirty="0"/>
              <a:t>Shunt C &amp; L, Series C &amp; L</a:t>
            </a:r>
            <a:r>
              <a:rPr lang="ko-KR" altLang="en-US" dirty="0"/>
              <a:t>을 표현</a:t>
            </a:r>
            <a:r>
              <a:rPr lang="en-US" altLang="ko-KR" dirty="0"/>
              <a:t>, 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01B95F6F-E768-5A30-58F2-CD37B89D31E0}"/>
              </a:ext>
            </a:extLst>
          </p:cNvPr>
          <p:cNvSpPr/>
          <p:nvPr/>
        </p:nvSpPr>
        <p:spPr>
          <a:xfrm>
            <a:off x="2411760" y="3087524"/>
            <a:ext cx="1622824" cy="847348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AC8D0B3C-2BD5-F6F1-85C4-AA00892DF7EF}"/>
              </a:ext>
            </a:extLst>
          </p:cNvPr>
          <p:cNvSpPr/>
          <p:nvPr/>
        </p:nvSpPr>
        <p:spPr>
          <a:xfrm>
            <a:off x="5436096" y="3005326"/>
            <a:ext cx="1305018" cy="847348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2A67E311-7F96-D054-C20F-AC0A9A5FDEC9}"/>
              </a:ext>
            </a:extLst>
          </p:cNvPr>
          <p:cNvSpPr/>
          <p:nvPr/>
        </p:nvSpPr>
        <p:spPr>
          <a:xfrm>
            <a:off x="3357892" y="1936482"/>
            <a:ext cx="966931" cy="769339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85E9B-2AD6-AA07-9F48-2FA0881946AE}"/>
              </a:ext>
            </a:extLst>
          </p:cNvPr>
          <p:cNvSpPr txBox="1"/>
          <p:nvPr/>
        </p:nvSpPr>
        <p:spPr>
          <a:xfrm>
            <a:off x="2837489" y="398952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Input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011BD-E8D2-E975-29FC-0D7DEA0856F2}"/>
              </a:ext>
            </a:extLst>
          </p:cNvPr>
          <p:cNvSpPr txBox="1"/>
          <p:nvPr/>
        </p:nvSpPr>
        <p:spPr>
          <a:xfrm>
            <a:off x="5610622" y="398686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Output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45711B-3498-7711-98F6-714A45F83A94}"/>
              </a:ext>
            </a:extLst>
          </p:cNvPr>
          <p:cNvSpPr txBox="1"/>
          <p:nvPr/>
        </p:nvSpPr>
        <p:spPr>
          <a:xfrm>
            <a:off x="4355814" y="20234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Bias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9" name="비디오 8">
            <a:hlinkClick r:id="" action="ppaction://media"/>
            <a:extLst>
              <a:ext uri="{FF2B5EF4-FFF2-40B4-BE49-F238E27FC236}">
                <a16:creationId xmlns:a16="http://schemas.microsoft.com/office/drawing/2014/main" id="{9551B855-CE9D-06C2-B3E8-E0CFB4ABBC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621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5"/>
    </mc:Choice>
    <mc:Fallback>
      <p:transition spd="slow" advTm="29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1600" y="557098"/>
            <a:ext cx="7322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80" dirty="0">
                <a:solidFill>
                  <a:srgbClr val="004C86"/>
                </a:solidFill>
              </a:rPr>
              <a:t>Conclusion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FC231-8066-4583-96B7-11782EC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448251"/>
            <a:ext cx="2133600" cy="365125"/>
          </a:xfrm>
        </p:spPr>
        <p:txBody>
          <a:bodyPr/>
          <a:lstStyle/>
          <a:p>
            <a:fld id="{1E33FF7C-8566-45B7-B9A1-9079E74E4723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5209F-8E2E-40AE-85F9-8100732759EC}"/>
              </a:ext>
            </a:extLst>
          </p:cNvPr>
          <p:cNvSpPr txBox="1"/>
          <p:nvPr/>
        </p:nvSpPr>
        <p:spPr>
          <a:xfrm>
            <a:off x="827584" y="1049541"/>
            <a:ext cx="69127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 S11, S12, S21, S22 (dB plot)</a:t>
            </a:r>
          </a:p>
          <a:p>
            <a:pPr algn="just">
              <a:spcBef>
                <a:spcPts val="600"/>
              </a:spcBef>
            </a:pPr>
            <a:r>
              <a:rPr lang="en-US" altLang="ko-KR" sz="1400" spc="-8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 Frequency : 0.1 ~ 11 GHz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C6C47-BDCE-CBE9-6626-B8B5FF68D75E}"/>
              </a:ext>
            </a:extLst>
          </p:cNvPr>
          <p:cNvSpPr txBox="1"/>
          <p:nvPr/>
        </p:nvSpPr>
        <p:spPr>
          <a:xfrm>
            <a:off x="1671075" y="5623793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Schematic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84E15-FA16-0788-C754-20655C87467D}"/>
              </a:ext>
            </a:extLst>
          </p:cNvPr>
          <p:cNvSpPr txBox="1"/>
          <p:nvPr/>
        </p:nvSpPr>
        <p:spPr>
          <a:xfrm>
            <a:off x="6397632" y="562200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EM</a:t>
            </a:r>
            <a:endParaRPr lang="ko-KR" altLang="en-US" dirty="0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F2BF24D9-36B4-5EDB-32FB-106B27724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1849686"/>
            <a:ext cx="4273550" cy="377231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5EBE3824-9ADE-DC1E-9EF0-9697E3947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847895"/>
            <a:ext cx="4032448" cy="36693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비디오 9">
            <a:hlinkClick r:id="" action="ppaction://media"/>
            <a:extLst>
              <a:ext uri="{FF2B5EF4-FFF2-40B4-BE49-F238E27FC236}">
                <a16:creationId xmlns:a16="http://schemas.microsoft.com/office/drawing/2014/main" id="{E403C527-707C-A254-50BC-C26A437120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7903229" y="289676"/>
            <a:ext cx="979084" cy="9790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912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96"/>
    </mc:Choice>
    <mc:Fallback>
      <p:transition spd="slow" advTm="18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1121</Words>
  <Application>Microsoft Office PowerPoint</Application>
  <PresentationFormat>화면 슬라이드 쇼(4:3)</PresentationFormat>
  <Paragraphs>151</Paragraphs>
  <Slides>13</Slides>
  <Notes>13</Notes>
  <HiddenSlides>0</HiddenSlides>
  <MMClips>13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</dc:creator>
  <cp:lastModifiedBy>김용현</cp:lastModifiedBy>
  <cp:revision>161</cp:revision>
  <dcterms:created xsi:type="dcterms:W3CDTF">2014-07-02T04:30:08Z</dcterms:created>
  <dcterms:modified xsi:type="dcterms:W3CDTF">2023-06-15T12:34:16Z</dcterms:modified>
  <cp:version>1000.0000.01</cp:version>
</cp:coreProperties>
</file>